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D_62878001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66" r:id="rId4"/>
    <p:sldId id="267" r:id="rId5"/>
    <p:sldId id="269" r:id="rId6"/>
    <p:sldId id="268" r:id="rId7"/>
  </p:sldIdLst>
  <p:sldSz cx="7559675" cy="10691813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5C9544-9FC5-CE3B-D26F-1CD40269F3B2}" name="Chaïma MADI HARIBOU" initials="CMH" userId="S-1-5-21-203168782-2854771541-3976177427-1631" providerId="AD"/>
  <p188:author id="{B86B5952-BF60-8409-C251-68EF41BBF179}" name="Communication@redeca-mayotte.fr" initials="Cm" userId="S::Communication@redeca-mayotte.fr::d0386981-e9aa-4db4-b2d9-24ee2e918ee9" providerId="AD"/>
  <p188:author id="{D2653DDA-F0BD-6428-A2CE-ECFA3CBE8BD5}" name="Léa ZANON" initials="LZ" userId="S-1-5-21-203168782-2854771541-3976177427-41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3D84"/>
    <a:srgbClr val="E73456"/>
    <a:srgbClr val="76C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comments/modernComment_10D_6287800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114E114-971D-4249-9510-AE1728C54DC9}" authorId="{D2653DDA-F0BD-6428-A2CE-ECFA3CBE8BD5}" created="2023-10-27T09:33:03.50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53047297" sldId="269"/>
      <ac:spMk id="24" creationId="{4AA2D58E-ECDA-45E5-A727-B37E06D4B377}"/>
      <ac:txMk cp="0">
        <ac:context len="329" hash="1484322495"/>
      </ac:txMk>
    </ac:txMkLst>
    <p188:pos x="6247215" y="559068"/>
    <p188:txBody>
      <a:bodyPr/>
      <a:lstStyle/>
      <a:p>
        <a:r>
          <a:rPr lang="fr-FR"/>
          <a:t>Remplacé par Cholestase Dr ABOSSOLO initialement prévue la veille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1-02T08:08:48.362" authorId="{B86B5952-BF60-8409-C251-68EF41BBF179}"/>
          </p223:rxn>
        </p223:reaction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4A03028-847A-0EE6-F901-64AC8A764F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0613BD-B272-FF5A-7623-4092F7138A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9E82D-5B01-4A16-AF48-BF09AD25B97A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E4A214-8B53-BF30-87EB-CBF76012F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795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626B7F-03CB-DBEF-F34A-DF8F77D1DF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4513" y="645795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E024E-C5EE-4E1D-A1EF-7E53884D9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8378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2553-3DAA-4945-AD4C-09EFAD0DA1CF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4488" y="849313"/>
            <a:ext cx="162242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13" y="645795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CB4C-3C42-41E3-8BB9-43643290E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5921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AF83-0DBB-43FF-927A-910703D4030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BA3-474D-4CD5-893E-81F51B7B1E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05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AF83-0DBB-43FF-927A-910703D4030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BA3-474D-4CD5-893E-81F51B7B1E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36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AF83-0DBB-43FF-927A-910703D4030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BA3-474D-4CD5-893E-81F51B7B1E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49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AF83-0DBB-43FF-927A-910703D4030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BA3-474D-4CD5-893E-81F51B7B1E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44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AF83-0DBB-43FF-927A-910703D4030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BA3-474D-4CD5-893E-81F51B7B1E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57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AF83-0DBB-43FF-927A-910703D4030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BA3-474D-4CD5-893E-81F51B7B1E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56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AF83-0DBB-43FF-927A-910703D4030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BA3-474D-4CD5-893E-81F51B7B1E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81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AF83-0DBB-43FF-927A-910703D4030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BA3-474D-4CD5-893E-81F51B7B1E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AF83-0DBB-43FF-927A-910703D4030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BA3-474D-4CD5-893E-81F51B7B1E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0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AF83-0DBB-43FF-927A-910703D4030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BA3-474D-4CD5-893E-81F51B7B1E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75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AF83-0DBB-43FF-927A-910703D4030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CBA3-474D-4CD5-893E-81F51B7B1E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07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7AF83-0DBB-43FF-927A-910703D40307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CBA3-474D-4CD5-893E-81F51B7B1E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4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D_6287800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9A1B23-988A-F5DF-92B6-B41AFF60E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1"/>
            <a:ext cx="7558633" cy="1069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394E5D-A229-EBBD-4D92-DE2D90FE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39CD6608-38B4-B206-E34D-B7382657DF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" y="0"/>
            <a:ext cx="7558636" cy="10691813"/>
          </a:xfr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32BD358-2327-ABEE-9402-050630B626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541" y="7386061"/>
            <a:ext cx="2615171" cy="3184957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C2F5BE79-30A4-C77E-39D9-343D6450CE40}"/>
              </a:ext>
            </a:extLst>
          </p:cNvPr>
          <p:cNvSpPr txBox="1">
            <a:spLocks/>
          </p:cNvSpPr>
          <p:nvPr/>
        </p:nvSpPr>
        <p:spPr>
          <a:xfrm>
            <a:off x="610785" y="507997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solidFill>
                  <a:schemeClr val="bg1"/>
                </a:solidFill>
                <a:latin typeface="Metropolis Extra Bold" panose="00000900000000000000" pitchFamily="50" charset="0"/>
              </a:rPr>
              <a:t>Programme Horaire JPM 2023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2B2EEB52-079E-75E0-C799-6BC9B11F5D9B}"/>
              </a:ext>
            </a:extLst>
          </p:cNvPr>
          <p:cNvSpPr txBox="1">
            <a:spLocks/>
          </p:cNvSpPr>
          <p:nvPr/>
        </p:nvSpPr>
        <p:spPr>
          <a:xfrm>
            <a:off x="519724" y="1407413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chemeClr val="bg1"/>
                </a:solidFill>
                <a:latin typeface="Metropolis Extra Bold" panose="00000900000000000000" pitchFamily="50" charset="0"/>
              </a:rPr>
              <a:t>MERCREDI 15 NOVEMBRE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E64652F-5EF8-7FE6-B11F-177DD22A2CAA}"/>
              </a:ext>
            </a:extLst>
          </p:cNvPr>
          <p:cNvSpPr txBox="1"/>
          <p:nvPr/>
        </p:nvSpPr>
        <p:spPr>
          <a:xfrm>
            <a:off x="700977" y="2244489"/>
            <a:ext cx="6247910" cy="366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7h30</a:t>
            </a:r>
            <a:r>
              <a:rPr lang="fr-FR" sz="1600" dirty="0">
                <a:solidFill>
                  <a:schemeClr val="bg1"/>
                </a:solidFill>
                <a:latin typeface="Metropolis" panose="00000500000000000000" pitchFamily="50" charset="0"/>
              </a:rPr>
              <a:t> – Accueil et petit-déjeuner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8h00 </a:t>
            </a:r>
            <a:r>
              <a:rPr lang="fr-FR" sz="1600" dirty="0">
                <a:solidFill>
                  <a:schemeClr val="bg1"/>
                </a:solidFill>
                <a:latin typeface="Metropolis" panose="00000500000000000000" pitchFamily="50" charset="0"/>
              </a:rPr>
              <a:t>– Discours d’ouverture de la 10ème édition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latin typeface="Metropolis" panose="00000500000000000000" pitchFamily="50" charset="0"/>
              </a:rPr>
              <a:t>	  Par la Présidente </a:t>
            </a: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Dr DE MONTERA Anne-Marie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8h15</a:t>
            </a:r>
            <a:r>
              <a:rPr lang="fr-FR" sz="1600" dirty="0">
                <a:solidFill>
                  <a:schemeClr val="bg1"/>
                </a:solidFill>
                <a:latin typeface="Metropolis" panose="00000500000000000000" pitchFamily="50" charset="0"/>
              </a:rPr>
              <a:t> – Allocutions des différents partenaires 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8h30</a:t>
            </a:r>
            <a:r>
              <a:rPr lang="fr-FR" sz="1600" dirty="0">
                <a:solidFill>
                  <a:schemeClr val="bg1"/>
                </a:solidFill>
                <a:latin typeface="Metropolis" panose="00000500000000000000" pitchFamily="50" charset="0"/>
              </a:rPr>
              <a:t> – Débuts des conférences sur le thème :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 	  « </a:t>
            </a:r>
            <a:r>
              <a:rPr lang="fr-FR" sz="1600" b="1" i="1" dirty="0">
                <a:solidFill>
                  <a:schemeClr val="bg1"/>
                </a:solidFill>
                <a:latin typeface="Metropolis" panose="00000500000000000000" pitchFamily="50" charset="0"/>
              </a:rPr>
              <a:t>Nutrition et Grossesse </a:t>
            </a: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12h30</a:t>
            </a:r>
            <a:r>
              <a:rPr lang="fr-FR" sz="1600" dirty="0">
                <a:solidFill>
                  <a:schemeClr val="bg1"/>
                </a:solidFill>
                <a:latin typeface="Metropolis" panose="00000500000000000000" pitchFamily="50" charset="0"/>
              </a:rPr>
              <a:t> – Pause déjeuner 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14h00</a:t>
            </a:r>
            <a:r>
              <a:rPr lang="fr-FR" sz="1600" dirty="0">
                <a:solidFill>
                  <a:schemeClr val="bg1"/>
                </a:solidFill>
                <a:latin typeface="Metropolis" panose="00000500000000000000" pitchFamily="50" charset="0"/>
              </a:rPr>
              <a:t> – Reprise des conférences 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17h00</a:t>
            </a:r>
            <a:r>
              <a:rPr lang="fr-FR" sz="1600" dirty="0">
                <a:solidFill>
                  <a:schemeClr val="bg1"/>
                </a:solidFill>
                <a:latin typeface="Metropolis" panose="00000500000000000000" pitchFamily="50" charset="0"/>
              </a:rPr>
              <a:t> – Fin de la première journée de conférence </a:t>
            </a: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  <a:latin typeface="Metropolis" panose="00000500000000000000" pitchFamily="50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59A0EE2-6F13-5ED6-0EF0-5859804ACF72}"/>
              </a:ext>
            </a:extLst>
          </p:cNvPr>
          <p:cNvSpPr txBox="1"/>
          <p:nvPr/>
        </p:nvSpPr>
        <p:spPr>
          <a:xfrm>
            <a:off x="519724" y="5923120"/>
            <a:ext cx="63381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u="sng" dirty="0">
                <a:solidFill>
                  <a:schemeClr val="bg1"/>
                </a:solidFill>
                <a:latin typeface="Metropolis Extra Bold" panose="00000900000000000000" pitchFamily="50" charset="0"/>
              </a:rPr>
              <a:t>JEUDI 16 NOVEMBRE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C05F60-97E3-7487-F6CE-670BCBAE7830}"/>
              </a:ext>
            </a:extLst>
          </p:cNvPr>
          <p:cNvSpPr/>
          <p:nvPr/>
        </p:nvSpPr>
        <p:spPr>
          <a:xfrm>
            <a:off x="1113901" y="523571"/>
            <a:ext cx="5331870" cy="88274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E8567B-D559-1138-562D-EB1124AA9DC8}"/>
              </a:ext>
            </a:extLst>
          </p:cNvPr>
          <p:cNvSpPr txBox="1"/>
          <p:nvPr/>
        </p:nvSpPr>
        <p:spPr>
          <a:xfrm>
            <a:off x="837058" y="6592746"/>
            <a:ext cx="6020768" cy="300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7h30 </a:t>
            </a:r>
            <a:r>
              <a:rPr lang="fr-FR" sz="1600" dirty="0">
                <a:solidFill>
                  <a:schemeClr val="bg1"/>
                </a:solidFill>
                <a:latin typeface="Metropolis" panose="00000500000000000000" pitchFamily="50" charset="0"/>
              </a:rPr>
              <a:t>– Accueil et petit-déjeuner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8h30 </a:t>
            </a:r>
            <a:r>
              <a:rPr lang="fr-FR" sz="1600" dirty="0">
                <a:solidFill>
                  <a:schemeClr val="bg1"/>
                </a:solidFill>
                <a:latin typeface="Metropolis" panose="00000500000000000000" pitchFamily="50" charset="0"/>
              </a:rPr>
              <a:t>– Débuts des conférences sur le thème :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latin typeface="Metropolis" panose="00000500000000000000" pitchFamily="50" charset="0"/>
              </a:rPr>
              <a:t>	  </a:t>
            </a:r>
            <a:r>
              <a:rPr lang="fr-FR" sz="1600" b="1" i="1" dirty="0">
                <a:solidFill>
                  <a:schemeClr val="bg1"/>
                </a:solidFill>
                <a:latin typeface="Metropolis" panose="00000500000000000000" pitchFamily="50" charset="0"/>
              </a:rPr>
              <a:t>« Enjeux en périnatalité et deuil périnatal </a:t>
            </a: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12h30 </a:t>
            </a:r>
            <a:r>
              <a:rPr lang="fr-FR" sz="1600" dirty="0">
                <a:solidFill>
                  <a:schemeClr val="bg1"/>
                </a:solidFill>
                <a:latin typeface="Metropolis" panose="00000500000000000000" pitchFamily="50" charset="0"/>
              </a:rPr>
              <a:t>– Pause déjeuner 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14h00 </a:t>
            </a:r>
            <a:r>
              <a:rPr lang="fr-FR" sz="1600" dirty="0">
                <a:solidFill>
                  <a:schemeClr val="bg1"/>
                </a:solidFill>
                <a:latin typeface="Metropolis" panose="00000500000000000000" pitchFamily="50" charset="0"/>
              </a:rPr>
              <a:t>– Reprise des conférences 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16h45 – </a:t>
            </a:r>
            <a:r>
              <a:rPr lang="fr-FR" sz="1600" dirty="0">
                <a:solidFill>
                  <a:schemeClr val="bg1"/>
                </a:solidFill>
                <a:latin typeface="Metropolis" panose="00000500000000000000" pitchFamily="50" charset="0"/>
              </a:rPr>
              <a:t>Clôture de la 10ème édition des Journées Périnatales de Mayotte 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Metropolis" panose="00000500000000000000" pitchFamily="50" charset="0"/>
              </a:rPr>
              <a:t>17h00 – </a:t>
            </a:r>
            <a:r>
              <a:rPr lang="fr-FR" sz="1600" dirty="0">
                <a:solidFill>
                  <a:schemeClr val="bg1"/>
                </a:solidFill>
                <a:latin typeface="Metropolis" panose="00000500000000000000" pitchFamily="50" charset="0"/>
              </a:rPr>
              <a:t>Fin de la deuxième journée de conférence </a:t>
            </a:r>
          </a:p>
        </p:txBody>
      </p:sp>
    </p:spTree>
    <p:extLst>
      <p:ext uri="{BB962C8B-B14F-4D97-AF65-F5344CB8AC3E}">
        <p14:creationId xmlns:p14="http://schemas.microsoft.com/office/powerpoint/2010/main" val="161815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C05F60-97E3-7487-F6CE-670BCBAE7830}"/>
              </a:ext>
            </a:extLst>
          </p:cNvPr>
          <p:cNvSpPr/>
          <p:nvPr/>
        </p:nvSpPr>
        <p:spPr>
          <a:xfrm>
            <a:off x="1113901" y="165765"/>
            <a:ext cx="5331870" cy="882747"/>
          </a:xfrm>
          <a:prstGeom prst="rect">
            <a:avLst/>
          </a:prstGeom>
          <a:solidFill>
            <a:srgbClr val="002060"/>
          </a:solidFill>
          <a:ln w="38100">
            <a:solidFill>
              <a:srgbClr val="E734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D32BD358-2327-ABEE-9402-050630B626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541" y="7386061"/>
            <a:ext cx="2615170" cy="3184957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C2F5BE79-30A4-C77E-39D9-343D6450CE40}"/>
              </a:ext>
            </a:extLst>
          </p:cNvPr>
          <p:cNvSpPr txBox="1">
            <a:spLocks/>
          </p:cNvSpPr>
          <p:nvPr/>
        </p:nvSpPr>
        <p:spPr>
          <a:xfrm>
            <a:off x="1113901" y="292992"/>
            <a:ext cx="5331870" cy="6282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u="sng" dirty="0">
                <a:solidFill>
                  <a:schemeClr val="bg1"/>
                </a:solidFill>
                <a:latin typeface="Metropolis Extra Bold" panose="00000900000000000000" pitchFamily="50" charset="0"/>
              </a:rPr>
              <a:t>Mercredi 15 novembre</a:t>
            </a:r>
          </a:p>
          <a:p>
            <a:r>
              <a:rPr lang="fr-FR" sz="1800" dirty="0">
                <a:solidFill>
                  <a:schemeClr val="bg1"/>
                </a:solidFill>
                <a:latin typeface="Metropolis Extra Bold" panose="00000900000000000000" pitchFamily="50" charset="0"/>
              </a:rPr>
              <a:t>Nutrition et grossesse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2B2EEB52-079E-75E0-C799-6BC9B11F5D9B}"/>
              </a:ext>
            </a:extLst>
          </p:cNvPr>
          <p:cNvSpPr txBox="1">
            <a:spLocks/>
          </p:cNvSpPr>
          <p:nvPr/>
        </p:nvSpPr>
        <p:spPr>
          <a:xfrm>
            <a:off x="519724" y="1049607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7H30 – ACCUEIL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E64652F-5EF8-7FE6-B11F-177DD22A2CAA}"/>
              </a:ext>
            </a:extLst>
          </p:cNvPr>
          <p:cNvSpPr txBox="1"/>
          <p:nvPr/>
        </p:nvSpPr>
        <p:spPr>
          <a:xfrm>
            <a:off x="333307" y="1861754"/>
            <a:ext cx="6893059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Signature des participants sur la liste des inscriptions, remise des badges et sacs goodies spécial 10ème édition</a:t>
            </a:r>
            <a:endParaRPr lang="fr-FR" sz="1200" dirty="0">
              <a:solidFill>
                <a:srgbClr val="4B3D84"/>
              </a:solidFill>
              <a:highlight>
                <a:srgbClr val="000000"/>
              </a:highlight>
              <a:latin typeface="Metropolis Ligh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72FDB9-EE9F-5E52-D734-CC1D229FA41C}"/>
              </a:ext>
            </a:extLst>
          </p:cNvPr>
          <p:cNvSpPr txBox="1">
            <a:spLocks/>
          </p:cNvSpPr>
          <p:nvPr/>
        </p:nvSpPr>
        <p:spPr>
          <a:xfrm>
            <a:off x="610785" y="2332611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8h00 – DISCOURS D’OUVERTURE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3FED5A3-656A-BADB-E78F-BBD6143961BE}"/>
              </a:ext>
            </a:extLst>
          </p:cNvPr>
          <p:cNvSpPr txBox="1"/>
          <p:nvPr/>
        </p:nvSpPr>
        <p:spPr>
          <a:xfrm>
            <a:off x="594324" y="2987875"/>
            <a:ext cx="6757387" cy="116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 Black" panose="00000A00000000000000" pitchFamily="50" charset="0"/>
              </a:rPr>
              <a:t>•	</a:t>
            </a: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Le mot de REPEMA : </a:t>
            </a:r>
            <a:r>
              <a:rPr lang="fr-FR" sz="1200" b="1" dirty="0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10 ans de JPM, ça se fête </a:t>
            </a:r>
            <a:r>
              <a:rPr lang="fr-FR" sz="1200" b="1" dirty="0">
                <a:solidFill>
                  <a:srgbClr val="4B3D84"/>
                </a:solidFill>
                <a:latin typeface="Metropolis Light" panose="00000500000000000000" pitchFamily="50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</a:rPr>
              <a:t>Par la Présidente Dr  DE MONTERA Anne-Marie, Chef de pôle Sante Publique et Médecin du Département d’informations médicales (DIM)</a:t>
            </a:r>
          </a:p>
          <a:p>
            <a:pPr>
              <a:lnSpc>
                <a:spcPct val="150000"/>
              </a:lnSpc>
            </a:pPr>
            <a:endParaRPr lang="fr-FR" sz="1200" b="1" dirty="0">
              <a:solidFill>
                <a:srgbClr val="4B3D84"/>
              </a:solidFill>
              <a:latin typeface="Metropolis Light" panose="00000500000000000000" pitchFamily="50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A589FDB-21C3-21FA-1A67-951E2BCA25AD}"/>
              </a:ext>
            </a:extLst>
          </p:cNvPr>
          <p:cNvSpPr txBox="1">
            <a:spLocks/>
          </p:cNvSpPr>
          <p:nvPr/>
        </p:nvSpPr>
        <p:spPr>
          <a:xfrm>
            <a:off x="803966" y="3755005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8H30 – DEBUT DES CONFERENCES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F8AB1A6-702F-2EFF-2877-28178A95A444}"/>
              </a:ext>
            </a:extLst>
          </p:cNvPr>
          <p:cNvSpPr txBox="1"/>
          <p:nvPr/>
        </p:nvSpPr>
        <p:spPr>
          <a:xfrm>
            <a:off x="610785" y="4391291"/>
            <a:ext cx="6948890" cy="310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1200" b="1" dirty="0">
              <a:solidFill>
                <a:srgbClr val="4B3D84"/>
              </a:solidFill>
              <a:latin typeface="Metropolis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Hyperthyroïdie et maladie de Basedow pendant la grossesse : prises en charge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Black" panose="00000A00000000000000" pitchFamily="50" charset="0"/>
              </a:rPr>
              <a:t> </a:t>
            </a: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Dr OSTROVSKA Adela, CHM (20 min)</a:t>
            </a:r>
          </a:p>
          <a:p>
            <a:pPr>
              <a:lnSpc>
                <a:spcPct val="150000"/>
              </a:lnSpc>
            </a:pPr>
            <a:endParaRPr lang="fr-FR" sz="1200" b="1" dirty="0">
              <a:solidFill>
                <a:srgbClr val="4B3D84"/>
              </a:solidFill>
              <a:latin typeface="Metropolis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Activité physique et grossesse : bénéfices / risques, prescription, aide à la consultation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Dr JORDAN Alexis, gynécologue obstétricien au Centre Hospitalier de Mayotte (CHM) (20 min)</a:t>
            </a:r>
          </a:p>
          <a:p>
            <a:pPr>
              <a:lnSpc>
                <a:spcPct val="150000"/>
              </a:lnSpc>
            </a:pPr>
            <a:endParaRPr lang="fr-FR" sz="1200" b="1" dirty="0">
              <a:solidFill>
                <a:srgbClr val="4B3D84"/>
              </a:solidFill>
              <a:latin typeface="Metropolis Light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Diabète et grossesse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Dr SPECKHANN </a:t>
            </a:r>
            <a:r>
              <a:rPr lang="fr-FR" sz="1200" dirty="0" err="1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Breno</a:t>
            </a: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, médecin généraliste à Mamoudzou (20 min)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C973DEA4-C9A9-801A-1D99-5325C581366F}"/>
              </a:ext>
            </a:extLst>
          </p:cNvPr>
          <p:cNvSpPr txBox="1">
            <a:spLocks/>
          </p:cNvSpPr>
          <p:nvPr/>
        </p:nvSpPr>
        <p:spPr>
          <a:xfrm>
            <a:off x="610352" y="7390277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PAUSE-CAFE (15 MIN)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AA2D58E-ECDA-45E5-A727-B37E06D4B377}"/>
              </a:ext>
            </a:extLst>
          </p:cNvPr>
          <p:cNvSpPr txBox="1"/>
          <p:nvPr/>
        </p:nvSpPr>
        <p:spPr>
          <a:xfrm>
            <a:off x="610352" y="8249143"/>
            <a:ext cx="6949323" cy="227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1000 jours pour prévenir le diabète de type 2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Pr IACOBELLI Silvia, Responsable service néonatologie CHU La Réunion  (20 min) </a:t>
            </a:r>
          </a:p>
          <a:p>
            <a:pPr>
              <a:lnSpc>
                <a:spcPct val="150000"/>
              </a:lnSpc>
            </a:pPr>
            <a:endParaRPr lang="fr-FR" sz="1200" b="1" dirty="0">
              <a:solidFill>
                <a:srgbClr val="4B3D84"/>
              </a:solidFill>
              <a:latin typeface="Metropolis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Alcool et grossesse : qu’en est-il du Trouble du spectre de l’alcoolisation fœtale ? 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</a:rPr>
              <a:t>Mme </a:t>
            </a: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PERRON Cécile, représentante à Mayotte de l’Association Vivre avec le SAF (20 min)</a:t>
            </a:r>
          </a:p>
          <a:p>
            <a:pPr>
              <a:lnSpc>
                <a:spcPct val="150000"/>
              </a:lnSpc>
            </a:pPr>
            <a:endParaRPr lang="fr-FR" sz="1200" b="1" dirty="0">
              <a:solidFill>
                <a:srgbClr val="4B3D84"/>
              </a:solidFill>
              <a:latin typeface="Metropolis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Prééclampsie - Focus sur la maladie gravidique et nouvelles recommandations 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Dr ABOSSOLO Thierry, gynécologue CHU La Réunion (25 min) VISIO </a:t>
            </a:r>
          </a:p>
        </p:txBody>
      </p:sp>
    </p:spTree>
    <p:extLst>
      <p:ext uri="{BB962C8B-B14F-4D97-AF65-F5344CB8AC3E}">
        <p14:creationId xmlns:p14="http://schemas.microsoft.com/office/powerpoint/2010/main" val="426086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C05F60-97E3-7487-F6CE-670BCBAE7830}"/>
              </a:ext>
            </a:extLst>
          </p:cNvPr>
          <p:cNvSpPr/>
          <p:nvPr/>
        </p:nvSpPr>
        <p:spPr>
          <a:xfrm>
            <a:off x="1113901" y="165765"/>
            <a:ext cx="5331870" cy="882747"/>
          </a:xfrm>
          <a:prstGeom prst="rect">
            <a:avLst/>
          </a:prstGeom>
          <a:solidFill>
            <a:srgbClr val="002060"/>
          </a:solidFill>
          <a:ln w="38100">
            <a:solidFill>
              <a:srgbClr val="E734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D32BD358-2327-ABEE-9402-050630B626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541" y="7386061"/>
            <a:ext cx="2615170" cy="3184957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C2F5BE79-30A4-C77E-39D9-343D6450CE40}"/>
              </a:ext>
            </a:extLst>
          </p:cNvPr>
          <p:cNvSpPr txBox="1">
            <a:spLocks/>
          </p:cNvSpPr>
          <p:nvPr/>
        </p:nvSpPr>
        <p:spPr>
          <a:xfrm>
            <a:off x="1113901" y="292992"/>
            <a:ext cx="5331870" cy="6282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u="sng" dirty="0">
                <a:solidFill>
                  <a:schemeClr val="bg1"/>
                </a:solidFill>
                <a:latin typeface="Metropolis Extra Bold" panose="00000900000000000000" pitchFamily="50" charset="0"/>
              </a:rPr>
              <a:t>Mercredi 15 novembre</a:t>
            </a:r>
          </a:p>
          <a:p>
            <a:r>
              <a:rPr lang="fr-FR" sz="1800" dirty="0">
                <a:solidFill>
                  <a:schemeClr val="bg1"/>
                </a:solidFill>
                <a:latin typeface="Metropolis Extra Bold" panose="00000900000000000000" pitchFamily="50" charset="0"/>
              </a:rPr>
              <a:t>Nutrition et grossesse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2B2EEB52-079E-75E0-C799-6BC9B11F5D9B}"/>
              </a:ext>
            </a:extLst>
          </p:cNvPr>
          <p:cNvSpPr txBox="1">
            <a:spLocks/>
          </p:cNvSpPr>
          <p:nvPr/>
        </p:nvSpPr>
        <p:spPr>
          <a:xfrm>
            <a:off x="519724" y="1049607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12H30 – PAUSE DEJEUNER </a:t>
            </a:r>
          </a:p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14H00 – REPRISE DES CONFERENCES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E64652F-5EF8-7FE6-B11F-177DD22A2CAA}"/>
              </a:ext>
            </a:extLst>
          </p:cNvPr>
          <p:cNvSpPr txBox="1"/>
          <p:nvPr/>
        </p:nvSpPr>
        <p:spPr>
          <a:xfrm>
            <a:off x="660929" y="1821938"/>
            <a:ext cx="6893059" cy="282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u="sng" dirty="0">
                <a:solidFill>
                  <a:srgbClr val="4B3D84"/>
                </a:solidFill>
                <a:latin typeface="Metropolis" panose="00000500000000000000" pitchFamily="50" charset="0"/>
              </a:rPr>
              <a:t>Modérateurs </a:t>
            </a:r>
            <a:r>
              <a:rPr lang="fr-FR" sz="1200" b="1" u="sng" dirty="0">
                <a:solidFill>
                  <a:srgbClr val="4B3D84"/>
                </a:solidFill>
                <a:latin typeface="Metropolis Light" panose="00000500000000000000" pitchFamily="50" charset="0"/>
              </a:rPr>
              <a:t>: à définir </a:t>
            </a:r>
          </a:p>
          <a:p>
            <a:pPr>
              <a:lnSpc>
                <a:spcPct val="150000"/>
              </a:lnSpc>
            </a:pPr>
            <a:endParaRPr lang="fr-FR" sz="1200" b="1" u="sng" dirty="0">
              <a:solidFill>
                <a:srgbClr val="4B3D84"/>
              </a:solidFill>
              <a:latin typeface="Aptos Black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Quid de l’alimentation pour une césarienne ?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Dr ABOSSOLO Thierry, gynécologue CHU La Réunion (30 min)  VISIO </a:t>
            </a:r>
          </a:p>
          <a:p>
            <a:pPr>
              <a:lnSpc>
                <a:spcPct val="150000"/>
              </a:lnSpc>
            </a:pPr>
            <a:endParaRPr lang="fr-FR" sz="1200" dirty="0">
              <a:solidFill>
                <a:srgbClr val="4B3D84"/>
              </a:solidFill>
              <a:latin typeface="Metropolis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Aptos Black" panose="020B0004020202020204" pitchFamily="34" charset="0"/>
              </a:rPr>
              <a:t>•	</a:t>
            </a: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Devenir à court terme des extrêmes prématurés au Service de néonatologie</a:t>
            </a: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	Centre Hospitalier de Mayotte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" panose="00000500000000000000" pitchFamily="50" charset="0"/>
              </a:rPr>
              <a:t>Dr </a:t>
            </a:r>
            <a:r>
              <a:rPr lang="fr-FR" sz="1200" dirty="0" err="1">
                <a:solidFill>
                  <a:srgbClr val="4B3D84"/>
                </a:solidFill>
                <a:latin typeface="Metropolis" panose="00000500000000000000" pitchFamily="50" charset="0"/>
              </a:rPr>
              <a:t>Vatosoa</a:t>
            </a:r>
            <a:r>
              <a:rPr lang="fr-FR" sz="1200" dirty="0">
                <a:solidFill>
                  <a:srgbClr val="4B3D84"/>
                </a:solidFill>
                <a:latin typeface="Metropolis" panose="00000500000000000000" pitchFamily="50" charset="0"/>
              </a:rPr>
              <a:t> RAMARIJAONA et Dr </a:t>
            </a:r>
            <a:r>
              <a:rPr lang="fr-FR" sz="1200" dirty="0" err="1">
                <a:solidFill>
                  <a:srgbClr val="4B3D84"/>
                </a:solidFill>
                <a:latin typeface="Metropolis" panose="00000500000000000000" pitchFamily="50" charset="0"/>
              </a:rPr>
              <a:t>Ymelda</a:t>
            </a:r>
            <a:r>
              <a:rPr lang="fr-FR" sz="1200" dirty="0">
                <a:solidFill>
                  <a:srgbClr val="4B3D84"/>
                </a:solidFill>
                <a:latin typeface="Metropolis" panose="00000500000000000000" pitchFamily="50" charset="0"/>
              </a:rPr>
              <a:t> RAMIHARIJAFY, I</a:t>
            </a: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nternes en néonatalogie au CHM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(25 min)</a:t>
            </a:r>
          </a:p>
          <a:p>
            <a:pPr>
              <a:lnSpc>
                <a:spcPct val="150000"/>
              </a:lnSpc>
            </a:pPr>
            <a:endParaRPr lang="fr-FR" sz="1200" dirty="0">
              <a:solidFill>
                <a:srgbClr val="4B3D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A589FDB-21C3-21FA-1A67-951E2BCA25AD}"/>
              </a:ext>
            </a:extLst>
          </p:cNvPr>
          <p:cNvSpPr txBox="1">
            <a:spLocks/>
          </p:cNvSpPr>
          <p:nvPr/>
        </p:nvSpPr>
        <p:spPr>
          <a:xfrm>
            <a:off x="712056" y="4272098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PAUSE-CAFE (15 MIN)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F8AB1A6-702F-2EFF-2877-28178A95A444}"/>
              </a:ext>
            </a:extLst>
          </p:cNvPr>
          <p:cNvSpPr txBox="1"/>
          <p:nvPr/>
        </p:nvSpPr>
        <p:spPr>
          <a:xfrm>
            <a:off x="660929" y="5061555"/>
            <a:ext cx="6440357" cy="144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Focus statistiques mahoraises sur la Trisomie 18 et trisomie 13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Dr ETIENNE Isabelle, Pédiatre au CHM (15 min)</a:t>
            </a:r>
          </a:p>
          <a:p>
            <a:pPr>
              <a:lnSpc>
                <a:spcPct val="150000"/>
              </a:lnSpc>
            </a:pPr>
            <a:endParaRPr lang="fr-FR" sz="1200" b="1" dirty="0">
              <a:solidFill>
                <a:srgbClr val="4B3D84"/>
              </a:solidFill>
              <a:latin typeface="Metropolis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 Black" panose="00000A00000000000000" pitchFamily="50" charset="0"/>
              </a:rPr>
              <a:t>•	Grossesse molaire : problème de santé de la femme à Mayotte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Dr SCHWEICKHARDT Peter, gynécologue au CHM (20 min)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C973DEA4-C9A9-801A-1D99-5325C581366F}"/>
              </a:ext>
            </a:extLst>
          </p:cNvPr>
          <p:cNvSpPr txBox="1">
            <a:spLocks/>
          </p:cNvSpPr>
          <p:nvPr/>
        </p:nvSpPr>
        <p:spPr>
          <a:xfrm>
            <a:off x="660929" y="6752734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17h00 – FIN DE LA PREMIER JOURNEE</a:t>
            </a:r>
          </a:p>
        </p:txBody>
      </p:sp>
    </p:spTree>
    <p:extLst>
      <p:ext uri="{BB962C8B-B14F-4D97-AF65-F5344CB8AC3E}">
        <p14:creationId xmlns:p14="http://schemas.microsoft.com/office/powerpoint/2010/main" val="32892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C05F60-97E3-7487-F6CE-670BCBAE7830}"/>
              </a:ext>
            </a:extLst>
          </p:cNvPr>
          <p:cNvSpPr/>
          <p:nvPr/>
        </p:nvSpPr>
        <p:spPr>
          <a:xfrm>
            <a:off x="1113901" y="165765"/>
            <a:ext cx="5331870" cy="882747"/>
          </a:xfrm>
          <a:prstGeom prst="rect">
            <a:avLst/>
          </a:prstGeom>
          <a:solidFill>
            <a:srgbClr val="002060"/>
          </a:solidFill>
          <a:ln w="38100">
            <a:solidFill>
              <a:srgbClr val="E734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D32BD358-2327-ABEE-9402-050630B626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541" y="7386061"/>
            <a:ext cx="2615170" cy="3184957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C2F5BE79-30A4-C77E-39D9-343D6450CE40}"/>
              </a:ext>
            </a:extLst>
          </p:cNvPr>
          <p:cNvSpPr txBox="1">
            <a:spLocks/>
          </p:cNvSpPr>
          <p:nvPr/>
        </p:nvSpPr>
        <p:spPr>
          <a:xfrm>
            <a:off x="1113901" y="292992"/>
            <a:ext cx="5331870" cy="6282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u="sng" dirty="0">
                <a:solidFill>
                  <a:schemeClr val="bg1"/>
                </a:solidFill>
                <a:latin typeface="Metropolis Extra Bold" panose="00000900000000000000" pitchFamily="50" charset="0"/>
              </a:rPr>
              <a:t>Jeudi 16 novembre</a:t>
            </a:r>
          </a:p>
          <a:p>
            <a:r>
              <a:rPr lang="fr-FR" sz="1800" dirty="0">
                <a:solidFill>
                  <a:schemeClr val="bg1"/>
                </a:solidFill>
                <a:latin typeface="Metropolis Extra Bold" panose="00000900000000000000" pitchFamily="50" charset="0"/>
              </a:rPr>
              <a:t>Enjeux en périnatalité et deuil périnatal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2B2EEB52-079E-75E0-C799-6BC9B11F5D9B}"/>
              </a:ext>
            </a:extLst>
          </p:cNvPr>
          <p:cNvSpPr txBox="1">
            <a:spLocks/>
          </p:cNvSpPr>
          <p:nvPr/>
        </p:nvSpPr>
        <p:spPr>
          <a:xfrm>
            <a:off x="519724" y="1049607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7H30 – ACCUEIL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E64652F-5EF8-7FE6-B11F-177DD22A2CAA}"/>
              </a:ext>
            </a:extLst>
          </p:cNvPr>
          <p:cNvSpPr txBox="1"/>
          <p:nvPr/>
        </p:nvSpPr>
        <p:spPr>
          <a:xfrm>
            <a:off x="333307" y="1861754"/>
            <a:ext cx="6893059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 Light" panose="00000500000000000000" pitchFamily="50" charset="0"/>
              </a:rPr>
              <a:t>Signature des participants sur la liste des inscriptions, remise des badges et sacs goodies spécial 10ème édition</a:t>
            </a:r>
            <a:endParaRPr lang="fr-FR" sz="1200" dirty="0">
              <a:solidFill>
                <a:srgbClr val="4B3D84"/>
              </a:solidFill>
              <a:highlight>
                <a:srgbClr val="000000"/>
              </a:highlight>
              <a:latin typeface="Metropolis Light" panose="00000500000000000000" pitchFamily="50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F8AB1A6-702F-2EFF-2877-28178A95A444}"/>
              </a:ext>
            </a:extLst>
          </p:cNvPr>
          <p:cNvSpPr txBox="1"/>
          <p:nvPr/>
        </p:nvSpPr>
        <p:spPr>
          <a:xfrm>
            <a:off x="559659" y="3369327"/>
            <a:ext cx="6440357" cy="2553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Le deuil périnatal : vécu, psychologie et prise en charge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Aptos" panose="020B0004020202020204" pitchFamily="34" charset="0"/>
              </a:rPr>
              <a:t>	</a:t>
            </a: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</a:rPr>
              <a:t>-Aspects psychologiques, LOIR-MONGAZON Maureen, psychologue clinicienne au CHM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</a:rPr>
              <a:t>	 (en visioconférence, 15 min)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</a:rPr>
              <a:t>	-Témoignage, Association Ange </a:t>
            </a:r>
            <a:r>
              <a:rPr lang="fr-FR" sz="1200" dirty="0" err="1">
                <a:solidFill>
                  <a:srgbClr val="4B3D84"/>
                </a:solidFill>
                <a:latin typeface="Metropolis Light" panose="00000500000000000000" pitchFamily="50" charset="0"/>
              </a:rPr>
              <a:t>Malayka</a:t>
            </a: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</a:rPr>
              <a:t> Mayotte (15 min)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</a:rPr>
              <a:t>	-Accompagnement médical, EMASP CHM </a:t>
            </a:r>
          </a:p>
          <a:p>
            <a:pPr>
              <a:lnSpc>
                <a:spcPct val="150000"/>
              </a:lnSpc>
            </a:pPr>
            <a:endParaRPr lang="fr-FR" sz="1200" b="1" dirty="0">
              <a:solidFill>
                <a:srgbClr val="4B3D84"/>
              </a:solidFill>
              <a:latin typeface="Metropolis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La religion autour de la grossesse à Mayotte : quelle influence ?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</a:rPr>
              <a:t>M. M’TRENGOUENI Mohamed, sociologue (20 min)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C973DEA4-C9A9-801A-1D99-5325C581366F}"/>
              </a:ext>
            </a:extLst>
          </p:cNvPr>
          <p:cNvSpPr txBox="1">
            <a:spLocks/>
          </p:cNvSpPr>
          <p:nvPr/>
        </p:nvSpPr>
        <p:spPr>
          <a:xfrm>
            <a:off x="610786" y="6273148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PAUSE-CAFE (15 MIN)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AA2D58E-ECDA-45E5-A727-B37E06D4B377}"/>
              </a:ext>
            </a:extLst>
          </p:cNvPr>
          <p:cNvSpPr txBox="1"/>
          <p:nvPr/>
        </p:nvSpPr>
        <p:spPr>
          <a:xfrm>
            <a:off x="740916" y="7031339"/>
            <a:ext cx="6688816" cy="1725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 Extra Bold" panose="00000900000000000000" pitchFamily="50" charset="0"/>
              </a:rPr>
              <a:t>•	</a:t>
            </a: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Grossesses précoces : de la découverte à la prise de décision sur la suite de la grossesse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" panose="00000500000000000000" pitchFamily="50" charset="0"/>
              </a:rPr>
              <a:t>Maison des Adolescents, </a:t>
            </a:r>
            <a:r>
              <a:rPr lang="fr-FR" sz="1200" dirty="0" err="1">
                <a:solidFill>
                  <a:srgbClr val="4B3D84"/>
                </a:solidFill>
                <a:latin typeface="Metropolis" panose="00000500000000000000" pitchFamily="50" charset="0"/>
              </a:rPr>
              <a:t>Mlezi</a:t>
            </a:r>
            <a:r>
              <a:rPr lang="fr-FR" sz="1200" dirty="0">
                <a:solidFill>
                  <a:srgbClr val="4B3D84"/>
                </a:solidFill>
                <a:latin typeface="Metropolis" panose="00000500000000000000" pitchFamily="50" charset="0"/>
              </a:rPr>
              <a:t> </a:t>
            </a: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  <a:cs typeface="Arial" panose="020B0604020202020204" pitchFamily="34" charset="0"/>
              </a:rPr>
              <a:t>(15 min)</a:t>
            </a:r>
          </a:p>
          <a:p>
            <a:pPr>
              <a:lnSpc>
                <a:spcPct val="150000"/>
              </a:lnSpc>
            </a:pPr>
            <a:endParaRPr lang="fr-FR" sz="1200" b="1" dirty="0">
              <a:solidFill>
                <a:srgbClr val="4B3D84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La place du père et son impact dans le couple (30 min)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/>
              </a:rPr>
              <a:t>Mme BOUTI Malika, Conseillère conjugale et familiale à l’ACFAV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/>
              </a:rPr>
              <a:t>Mme BOUIS Léa, Psychologue clinicienne services maternité et orthogénie CHM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E18F9A-48E6-53E5-8117-F8C7DD842D54}"/>
              </a:ext>
            </a:extLst>
          </p:cNvPr>
          <p:cNvSpPr txBox="1">
            <a:spLocks/>
          </p:cNvSpPr>
          <p:nvPr/>
        </p:nvSpPr>
        <p:spPr>
          <a:xfrm>
            <a:off x="610785" y="9821623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12H30 – PAUSE DEJEUNER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E7E87D9-1E92-EC5A-8B76-45DCB21619DF}"/>
              </a:ext>
            </a:extLst>
          </p:cNvPr>
          <p:cNvSpPr txBox="1">
            <a:spLocks/>
          </p:cNvSpPr>
          <p:nvPr/>
        </p:nvSpPr>
        <p:spPr>
          <a:xfrm>
            <a:off x="610786" y="2450597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8h30 – DEBUT DES CONFERENCES </a:t>
            </a:r>
          </a:p>
        </p:txBody>
      </p:sp>
    </p:spTree>
    <p:extLst>
      <p:ext uri="{BB962C8B-B14F-4D97-AF65-F5344CB8AC3E}">
        <p14:creationId xmlns:p14="http://schemas.microsoft.com/office/powerpoint/2010/main" val="165304729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C05F60-97E3-7487-F6CE-670BCBAE7830}"/>
              </a:ext>
            </a:extLst>
          </p:cNvPr>
          <p:cNvSpPr/>
          <p:nvPr/>
        </p:nvSpPr>
        <p:spPr>
          <a:xfrm>
            <a:off x="1113901" y="165765"/>
            <a:ext cx="5331870" cy="882747"/>
          </a:xfrm>
          <a:prstGeom prst="rect">
            <a:avLst/>
          </a:prstGeom>
          <a:solidFill>
            <a:srgbClr val="002060"/>
          </a:solidFill>
          <a:ln w="38100">
            <a:solidFill>
              <a:srgbClr val="E734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D32BD358-2327-ABEE-9402-050630B626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541" y="7386061"/>
            <a:ext cx="2615170" cy="3184957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C2F5BE79-30A4-C77E-39D9-343D6450CE40}"/>
              </a:ext>
            </a:extLst>
          </p:cNvPr>
          <p:cNvSpPr txBox="1">
            <a:spLocks/>
          </p:cNvSpPr>
          <p:nvPr/>
        </p:nvSpPr>
        <p:spPr>
          <a:xfrm>
            <a:off x="1113901" y="292992"/>
            <a:ext cx="5331870" cy="6282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u="sng" dirty="0">
                <a:solidFill>
                  <a:schemeClr val="bg1"/>
                </a:solidFill>
                <a:latin typeface="Metropolis Extra Bold" panose="00000900000000000000" pitchFamily="50" charset="0"/>
              </a:rPr>
              <a:t>Jeudi 16 novembre</a:t>
            </a:r>
          </a:p>
          <a:p>
            <a:r>
              <a:rPr lang="fr-FR" sz="1800" dirty="0">
                <a:solidFill>
                  <a:schemeClr val="bg1"/>
                </a:solidFill>
                <a:latin typeface="Metropolis Extra Bold" panose="00000900000000000000" pitchFamily="50" charset="0"/>
              </a:rPr>
              <a:t>Enjeux en périnatalité et deuil périnatal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2B2EEB52-079E-75E0-C799-6BC9B11F5D9B}"/>
              </a:ext>
            </a:extLst>
          </p:cNvPr>
          <p:cNvSpPr txBox="1">
            <a:spLocks/>
          </p:cNvSpPr>
          <p:nvPr/>
        </p:nvSpPr>
        <p:spPr>
          <a:xfrm>
            <a:off x="519724" y="1049607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14H00 – REPRISE DES CONFERENCES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E64652F-5EF8-7FE6-B11F-177DD22A2CAA}"/>
              </a:ext>
            </a:extLst>
          </p:cNvPr>
          <p:cNvSpPr txBox="1"/>
          <p:nvPr/>
        </p:nvSpPr>
        <p:spPr>
          <a:xfrm>
            <a:off x="333307" y="1622718"/>
            <a:ext cx="6893059" cy="28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1200" b="1" dirty="0">
              <a:solidFill>
                <a:srgbClr val="4B3D84"/>
              </a:solidFill>
              <a:latin typeface="Metropolis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Vulnérabilités à Mayotte : un staff médico-psychosocial pour les femmes mineures vulnérables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</a:rPr>
              <a:t>Mme BOUIS Léa, Psychologue clinicienne services maternité et orthogénie CHM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</a:rPr>
              <a:t>Mathilde LOZANO, Sage-femme Coordinatrice PMI Femmes.</a:t>
            </a:r>
          </a:p>
          <a:p>
            <a:pPr>
              <a:lnSpc>
                <a:spcPct val="150000"/>
              </a:lnSpc>
            </a:pPr>
            <a:endParaRPr lang="fr-FR" sz="1200" dirty="0">
              <a:solidFill>
                <a:srgbClr val="4B3D84"/>
              </a:solidFill>
              <a:latin typeface="Metropolis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Vulnérabilités à Mayotte : mise en place du Réseau de Suivi des Enfants Vulnérables (RSEV)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</a:rPr>
              <a:t>Mme TRABELSI Nadine, Coordinatrice administrative Fédération Française des Réseaux en Santé Périnatale (FFRSP) et Mme BASSON Eliane, Pédiatre référente RSEV – FFRSP (20 min)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C973DEA4-C9A9-801A-1D99-5325C581366F}"/>
              </a:ext>
            </a:extLst>
          </p:cNvPr>
          <p:cNvSpPr txBox="1">
            <a:spLocks/>
          </p:cNvSpPr>
          <p:nvPr/>
        </p:nvSpPr>
        <p:spPr>
          <a:xfrm>
            <a:off x="610785" y="4588251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PAUSE-CAFE (15 MIN)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AA2D58E-ECDA-45E5-A727-B37E06D4B377}"/>
              </a:ext>
            </a:extLst>
          </p:cNvPr>
          <p:cNvSpPr txBox="1"/>
          <p:nvPr/>
        </p:nvSpPr>
        <p:spPr>
          <a:xfrm>
            <a:off x="333307" y="5475270"/>
            <a:ext cx="7118694" cy="227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Bronchiolite : épidémiologie et vaccination à Mayotte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</a:rPr>
              <a:t>Dr ABASSE </a:t>
            </a:r>
            <a:r>
              <a:rPr lang="fr-FR" sz="1200" dirty="0" err="1">
                <a:solidFill>
                  <a:srgbClr val="4B3D84"/>
                </a:solidFill>
                <a:latin typeface="Metropolis Light" panose="00000500000000000000" pitchFamily="50" charset="0"/>
              </a:rPr>
              <a:t>Soumeth</a:t>
            </a: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</a:rPr>
              <a:t>, chef de pôle néonatologie-pédiatrie CHM et Président REPEMA (15 min)</a:t>
            </a:r>
          </a:p>
          <a:p>
            <a:pPr>
              <a:lnSpc>
                <a:spcPct val="150000"/>
              </a:lnSpc>
            </a:pPr>
            <a:endParaRPr lang="fr-FR" sz="1200" dirty="0">
              <a:solidFill>
                <a:srgbClr val="4B3D84"/>
              </a:solidFill>
              <a:latin typeface="Metropolis Light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Cholestase : focus sur la maladie gravidique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</a:rPr>
              <a:t>Dr ABOSSOLO Thierry, gynécologue CHU La Réunion (15) min</a:t>
            </a:r>
            <a:endParaRPr lang="fr-FR" sz="1200" b="1" dirty="0">
              <a:solidFill>
                <a:srgbClr val="4B3D84"/>
              </a:solidFill>
              <a:latin typeface="Metropolis" panose="00000500000000000000" pitchFamily="50" charset="0"/>
            </a:endParaRPr>
          </a:p>
          <a:p>
            <a:pPr>
              <a:lnSpc>
                <a:spcPct val="150000"/>
              </a:lnSpc>
            </a:pPr>
            <a:endParaRPr lang="fr-FR" sz="1200" b="1" dirty="0">
              <a:solidFill>
                <a:srgbClr val="4B3D84"/>
              </a:solidFill>
              <a:latin typeface="Metropolis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Trisomie 21 : dépistage et annonce du handicap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4B3D84"/>
                </a:solidFill>
                <a:latin typeface="Metropolis Light" panose="00000500000000000000" pitchFamily="50" charset="0"/>
              </a:rPr>
              <a:t>Dr ABOSSOLO Thierry, gynécologue CHU La Réunion (15) min – VISIO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E18F9A-48E6-53E5-8117-F8C7DD842D54}"/>
              </a:ext>
            </a:extLst>
          </p:cNvPr>
          <p:cNvSpPr txBox="1">
            <a:spLocks/>
          </p:cNvSpPr>
          <p:nvPr/>
        </p:nvSpPr>
        <p:spPr>
          <a:xfrm>
            <a:off x="610785" y="9613662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17h00 – FIN DE LA DEUXIEME JOURNEE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E234D73-7528-2AE7-D639-1F4E684803E4}"/>
              </a:ext>
            </a:extLst>
          </p:cNvPr>
          <p:cNvSpPr txBox="1">
            <a:spLocks/>
          </p:cNvSpPr>
          <p:nvPr/>
        </p:nvSpPr>
        <p:spPr>
          <a:xfrm>
            <a:off x="610785" y="7801491"/>
            <a:ext cx="6338102" cy="628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u="sng" dirty="0">
                <a:solidFill>
                  <a:srgbClr val="FF0000"/>
                </a:solidFill>
                <a:latin typeface="Metropolis Extra Bold" panose="00000900000000000000" pitchFamily="50" charset="0"/>
              </a:rPr>
              <a:t>16h45 – FIN DES CONFERENCES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18D076-D021-D186-7430-F034AEBCF253}"/>
              </a:ext>
            </a:extLst>
          </p:cNvPr>
          <p:cNvSpPr txBox="1"/>
          <p:nvPr/>
        </p:nvSpPr>
        <p:spPr>
          <a:xfrm>
            <a:off x="435428" y="8762929"/>
            <a:ext cx="668881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>
                <a:solidFill>
                  <a:srgbClr val="4B3D84"/>
                </a:solidFill>
                <a:latin typeface="Metropolis" panose="00000500000000000000" pitchFamily="50" charset="0"/>
              </a:rPr>
              <a:t>•	Résumé et clôture de la 10ème édition </a:t>
            </a:r>
          </a:p>
        </p:txBody>
      </p:sp>
    </p:spTree>
    <p:extLst>
      <p:ext uri="{BB962C8B-B14F-4D97-AF65-F5344CB8AC3E}">
        <p14:creationId xmlns:p14="http://schemas.microsoft.com/office/powerpoint/2010/main" val="16065050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8992</TotalTime>
  <Words>878</Words>
  <Application>Microsoft Office PowerPoint</Application>
  <PresentationFormat>Personnalisé</PresentationFormat>
  <Paragraphs>108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Aptos</vt:lpstr>
      <vt:lpstr>Aptos Black</vt:lpstr>
      <vt:lpstr>Arial</vt:lpstr>
      <vt:lpstr>Arial Narrow</vt:lpstr>
      <vt:lpstr>Calibri</vt:lpstr>
      <vt:lpstr>Calibri Light</vt:lpstr>
      <vt:lpstr>Metropolis</vt:lpstr>
      <vt:lpstr>Metropolis Black</vt:lpstr>
      <vt:lpstr>Metropolis Extra Bold</vt:lpstr>
      <vt:lpstr>Metropolis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Communication</dc:creator>
  <cp:lastModifiedBy>Chaïma MADI HARIBOU</cp:lastModifiedBy>
  <cp:revision>71</cp:revision>
  <cp:lastPrinted>2022-10-20T05:59:47Z</cp:lastPrinted>
  <dcterms:created xsi:type="dcterms:W3CDTF">2021-10-12T10:40:37Z</dcterms:created>
  <dcterms:modified xsi:type="dcterms:W3CDTF">2023-11-14T14:59:42Z</dcterms:modified>
</cp:coreProperties>
</file>